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479D8-3A72-47BD-825E-E1185FA4F40C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FF5BC-EE3C-40B0-B2C9-599FB0360F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803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F5BC-EE3C-40B0-B2C9-599FB0360F9E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529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199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284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457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813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9122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685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663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408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432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681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800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0D91-1B46-44AA-B1D9-229614272478}" type="datetimeFigureOut">
              <a:rPr lang="en-MY" smtClean="0"/>
              <a:t>4/7/2012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0C03-F7FE-4FB3-A3A4-956EE199693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152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>
            <a:normAutofit/>
          </a:bodyPr>
          <a:lstStyle/>
          <a:p>
            <a:r>
              <a:rPr lang="en-MY" b="1" dirty="0"/>
              <a:t>ZCE 111 Computational Physics Semester Project</a:t>
            </a:r>
            <a:br>
              <a:rPr lang="en-MY" b="1" dirty="0"/>
            </a:br>
            <a:r>
              <a:rPr lang="en-MY" b="1" dirty="0"/>
              <a:t>Ng Wei Chun, 105525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3200400"/>
          </a:xfrm>
        </p:spPr>
        <p:txBody>
          <a:bodyPr>
            <a:normAutofit/>
          </a:bodyPr>
          <a:lstStyle/>
          <a:p>
            <a:r>
              <a:rPr lang="en-MY" sz="4400" b="1" dirty="0"/>
              <a:t>Solving the Schrödinger equation </a:t>
            </a:r>
            <a:r>
              <a:rPr lang="en-MY" sz="4400" b="1" dirty="0" smtClean="0"/>
              <a:t>for</a:t>
            </a:r>
          </a:p>
          <a:p>
            <a:r>
              <a:rPr lang="en-MY" sz="4400" b="1" dirty="0" smtClean="0"/>
              <a:t>Helium </a:t>
            </a:r>
            <a:r>
              <a:rPr lang="en-MY" sz="4400" b="1" dirty="0"/>
              <a:t>Atom </a:t>
            </a:r>
            <a:r>
              <a:rPr lang="en-MY" sz="4400" b="1" dirty="0" smtClean="0"/>
              <a:t>with</a:t>
            </a:r>
          </a:p>
          <a:p>
            <a:r>
              <a:rPr lang="en-MY" sz="4400" b="1" dirty="0" err="1" smtClean="0"/>
              <a:t>Hatree-Fock</a:t>
            </a:r>
            <a:r>
              <a:rPr lang="en-MY" sz="4400" b="1" dirty="0" smtClean="0"/>
              <a:t> Method</a:t>
            </a:r>
            <a:endParaRPr lang="en-MY" sz="4400" dirty="0"/>
          </a:p>
        </p:txBody>
      </p:sp>
    </p:spTree>
    <p:extLst>
      <p:ext uri="{BB962C8B-B14F-4D97-AF65-F5344CB8AC3E}">
        <p14:creationId xmlns:p14="http://schemas.microsoft.com/office/powerpoint/2010/main" val="39196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MY" sz="5100" dirty="0" smtClean="0"/>
                  <a:t>Leads </a:t>
                </a:r>
                <a:r>
                  <a:rPr lang="en-MY" sz="5100" dirty="0"/>
                  <a:t>directly from (4.7) that: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MY" sz="3400" i="1">
                            <a:latin typeface="Cambria Math"/>
                          </a:rPr>
                        </m:ctrlPr>
                      </m:dPr>
                      <m:e>
                        <m:r>
                          <a:rPr lang="en-MY" sz="3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MY" sz="3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sz="3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MY" sz="3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MY" sz="3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MY" sz="3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400">
                                    <a:latin typeface="Cambria Math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MY" sz="3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MY" sz="3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MY" sz="3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MY" sz="3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sz="34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MY" sz="3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MY" sz="3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MY" sz="34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MY" sz="3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MY" sz="3400" i="1">
                                <a:latin typeface="Cambria Math"/>
                              </a:rPr>
                              <m:t>𝑟</m:t>
                            </m:r>
                            <m:r>
                              <a:rPr lang="en-MY" sz="3400" i="1">
                                <a:latin typeface="Cambria Math"/>
                              </a:rPr>
                              <m:t>,</m:t>
                            </m:r>
                            <m:r>
                              <a:rPr lang="en-MY" sz="3400" i="1">
                                <a:latin typeface="Cambria Math"/>
                              </a:rPr>
                              <m:t>𝑠</m:t>
                            </m:r>
                            <m:r>
                              <a:rPr lang="en-MY" sz="3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MY" sz="3400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MY" sz="3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4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MY" sz="34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MY" sz="3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4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MY" sz="3400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MY" sz="3400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MY" sz="3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MY" sz="3400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MY" sz="34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MY" sz="3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sz="34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MY" sz="3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MY" sz="3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sz="3400" i="1"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MY" sz="3400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MY" sz="3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MY" sz="3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sz="34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sz="340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sz="3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MY" sz="3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sz="3400" i="1"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MY" sz="3400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MY" sz="3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MY" sz="3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sz="34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sz="340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sz="3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f>
                                  <m:fPr>
                                    <m:ctrlPr>
                                      <a:rPr lang="en-MY" sz="3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MY" sz="3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MY" sz="3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box>
                                          <m:boxPr>
                                            <m:ctrlPr>
                                              <a:rPr lang="en-MY" sz="3400" i="1">
                                                <a:latin typeface="Cambria Math"/>
                                              </a:rPr>
                                            </m:ctrlPr>
                                          </m:box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MY" sz="3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⃑"/>
                                                    <m:ctrlPr>
                                                      <a:rPr lang="en-MY" sz="3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MY" sz="3400" i="1">
                                                        <a:latin typeface="Cambria Math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MY" sz="3400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box>
                                        <m:r>
                                          <a:rPr lang="en-MY" sz="34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MY" sz="3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MY" sz="3400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MY" sz="34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MY" sz="3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nary>
                          </m:e>
                        </m:nary>
                      </m:e>
                    </m:d>
                    <m:r>
                      <a:rPr lang="en-MY" sz="3400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ctrlPr>
                          <a:rPr lang="en-MY" sz="3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sz="3400" i="1">
                            <a:latin typeface="Cambria Math"/>
                          </a:rPr>
                          <m:t>𝑞</m:t>
                        </m:r>
                        <m:r>
                          <a:rPr lang="en-MY" sz="3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sz="3400" i="1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MY" sz="3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3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sz="3400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sSub>
                          <m:sSubPr>
                            <m:ctrlPr>
                              <a:rPr lang="en-MY" sz="3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3400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sz="3400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MY" sz="3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sz="3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MY" sz="3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MY" sz="34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MY" sz="3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3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sz="3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MY" sz="3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MY" sz="34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MY" sz="3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MY" sz="3400" i="1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MY" sz="3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MY" sz="3400" i="1">
                              <a:latin typeface="Cambria Math"/>
                            </a:rPr>
                            <m:t>𝑞</m:t>
                          </m:r>
                          <m:r>
                            <a:rPr lang="en-MY" sz="3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MY" sz="3400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MY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MY" sz="3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MY" sz="3400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MY" sz="3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MY" sz="34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MY" sz="3400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MY" sz="3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MY" sz="3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MY" sz="3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MY" sz="3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MY" sz="3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MY" sz="3400" dirty="0" smtClean="0"/>
              </a:p>
              <a:p>
                <a:pPr marL="0" indent="0" algn="r">
                  <a:buNone/>
                </a:pPr>
                <a:r>
                  <a:rPr lang="en-US" sz="3400" dirty="0" smtClean="0"/>
                  <a:t>(4.13)</a:t>
                </a:r>
                <a:endParaRPr lang="en-MY" sz="3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1800" t="-4178" r="-1000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15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MY" dirty="0" smtClean="0"/>
                  <a:t>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MY" dirty="0"/>
                  <a:t> from the left and integrate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MY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MY" dirty="0"/>
                  <a:t> 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  <m:sup/>
                      <m:e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𝑝𝑞</m:t>
                                </m:r>
                              </m:sub>
                            </m:sSub>
                            <m:r>
                              <a:rPr lang="en-MY" i="1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𝑟𝑠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𝑝𝑟𝑞𝑠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nary>
                    <m:r>
                      <a:rPr lang="en-MY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MY" i="1">
                            <a:latin typeface="Cambria Math"/>
                          </a:rPr>
                        </m:ctrlPr>
                      </m:sSupPr>
                      <m:e>
                        <m:r>
                          <a:rPr lang="en-MY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MY" i="1">
                            <a:latin typeface="Cambria Math"/>
                          </a:rPr>
                          <m:t>′</m:t>
                        </m:r>
                      </m:sup>
                    </m:sSup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𝑝𝑞</m:t>
                            </m:r>
                          </m:sub>
                        </m:sSub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nary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(4.14)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e>
                        <m:r>
                          <a:rPr lang="en-MY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>
                                <a:latin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MY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</m:e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𝑝𝑟𝑞𝑠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sSub>
                                      <m:sSub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ox>
                                <m:r>
                                  <a:rPr lang="en-MY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 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overlap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matrix</m:t>
                    </m:r>
                  </m:oMath>
                </a14:m>
                <a:endParaRPr lang="en-US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(4.15)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25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MY" b="1"/>
                        <m:t>Gaussian</m:t>
                      </m:r>
                      <m:r>
                        <m:rPr>
                          <m:nor/>
                        </m:rPr>
                        <a:rPr lang="en-MY" b="1"/>
                        <m:t> </m:t>
                      </m:r>
                      <m:r>
                        <m:rPr>
                          <m:nor/>
                        </m:rPr>
                        <a:rPr lang="en-MY" b="1"/>
                        <m:t>s</m:t>
                      </m:r>
                      <m:r>
                        <m:rPr>
                          <m:nor/>
                        </m:rPr>
                        <a:rPr lang="en-MY" b="1"/>
                        <m:t>−</m:t>
                      </m:r>
                      <m:r>
                        <m:rPr>
                          <m:nor/>
                        </m:rPr>
                        <a:rPr lang="en-MY" b="1"/>
                        <m:t>basis</m:t>
                      </m:r>
                      <m:r>
                        <m:rPr>
                          <m:nor/>
                        </m:rPr>
                        <a:rPr lang="en-MY" b="1"/>
                        <m:t> </m:t>
                      </m:r>
                      <m:r>
                        <m:rPr>
                          <m:nor/>
                        </m:rPr>
                        <a:rPr lang="en-MY" b="1"/>
                        <m:t>function</m:t>
                      </m:r>
                    </m:oMath>
                  </m:oMathPara>
                </a14:m>
                <a:endParaRPr lang="en-MY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MY" sz="360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MY" sz="3600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MY" sz="36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sz="36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MY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MY" sz="3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MY" sz="3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MY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36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MY" sz="36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p>
                          <m:sSupPr>
                            <m:ctrlPr>
                              <a:rPr lang="en-MY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 sz="36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MY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(4.16)</a:t>
                </a:r>
                <a:endParaRPr lang="en-MY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3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MY" sz="3600" i="1">
                            <a:latin typeface="Cambria Math"/>
                          </a:rPr>
                          <m:t>𝑝𝑟𝑞𝑠</m:t>
                        </m:r>
                      </m:sub>
                    </m:sSub>
                    <m:r>
                      <a:rPr lang="en-MY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MY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sz="36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MY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 sz="36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MY" sz="3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MY" sz="36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MY" sz="3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MY" sz="3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6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MY" sz="36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MY" sz="3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MY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6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MY" sz="3600" i="1">
                                    <a:latin typeface="Cambria Math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MY" sz="3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6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MY" sz="36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MY" sz="3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MY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6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MY" sz="3600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ad>
                          <m:radPr>
                            <m:degHide m:val="on"/>
                            <m:ctrlPr>
                              <a:rPr lang="en-MY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MY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6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MY" sz="36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MY" sz="3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MY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6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MY" sz="3600" i="1">
                                    <a:latin typeface="Cambria Math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MY" sz="3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MY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6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MY" sz="36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MY" sz="3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MY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6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MY" sz="3600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MY" sz="3600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(4.17)</a:t>
                </a:r>
                <a:endParaRPr lang="en-MY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3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MY" sz="3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MY" sz="3600" i="1">
                        <a:latin typeface="Cambria Math"/>
                      </a:rPr>
                      <m:t>=0.298073</m:t>
                    </m:r>
                  </m:oMath>
                </a14:m>
                <a:r>
                  <a:rPr lang="en-MY" sz="3600" dirty="0"/>
                  <a:t> </a:t>
                </a:r>
                <a:r>
                  <a:rPr lang="en-MY" sz="3600" dirty="0" smtClean="0"/>
                  <a:t>,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MY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3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MY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MY" sz="3600" i="1">
                        <a:latin typeface="Cambria Math"/>
                      </a:rPr>
                      <m:t>=1.242567</m:t>
                    </m:r>
                  </m:oMath>
                </a14:m>
                <a:r>
                  <a:rPr lang="en-MY" sz="3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3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MY" sz="3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MY" sz="3600" i="1">
                        <a:latin typeface="Cambria Math"/>
                      </a:rPr>
                      <m:t>=5.782948</m:t>
                    </m:r>
                  </m:oMath>
                </a14:m>
                <a:r>
                  <a:rPr lang="en-MY" sz="36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3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MY" sz="36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MY" sz="3600" i="1">
                        <a:latin typeface="Cambria Math"/>
                      </a:rPr>
                      <m:t>=38.474970</m:t>
                    </m:r>
                  </m:oMath>
                </a14:m>
                <a:endParaRPr lang="en-MY" sz="3600" dirty="0"/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r="-1852" b="-444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94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/>
              <a:t>Program </a:t>
            </a:r>
            <a:r>
              <a:rPr lang="en-MY" b="1" dirty="0" smtClean="0"/>
              <a:t>flow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MY" dirty="0"/>
                  <a:t>The </a:t>
                </a:r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4×4</m:t>
                    </m:r>
                  </m:oMath>
                </a14:m>
                <a:r>
                  <a:rPr lang="en-MY" dirty="0"/>
                  <a:t>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 , 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</m:oMath>
                </a14:m>
                <a:r>
                  <a:rPr lang="en-MY" dirty="0"/>
                  <a:t> and </a:t>
                </a:r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4×4×4×4</m:t>
                    </m:r>
                  </m:oMath>
                </a14:m>
                <a:r>
                  <a:rPr lang="en-MY" dirty="0"/>
                  <a:t> array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𝑝𝑟𝑞𝑠</m:t>
                        </m:r>
                      </m:sub>
                    </m:sSub>
                  </m:oMath>
                </a14:m>
                <a:r>
                  <a:rPr lang="en-MY" dirty="0"/>
                  <a:t> are calculated.</a:t>
                </a:r>
              </a:p>
              <a:p>
                <a:r>
                  <a:rPr lang="en-MY" dirty="0"/>
                  <a:t>Initial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MY" dirty="0"/>
                  <a:t> are chosen</a:t>
                </a:r>
                <a:r>
                  <a:rPr lang="en-MY" dirty="0" smtClean="0"/>
                  <a:t>.</a:t>
                </a:r>
              </a:p>
              <a:p>
                <a:r>
                  <a:rPr lang="en-MY" dirty="0"/>
                  <a:t>Use </a:t>
                </a:r>
                <a:r>
                  <a:rPr lang="en-MY" b="1" dirty="0"/>
                  <a:t>C</a:t>
                </a:r>
                <a:r>
                  <a:rPr lang="en-MY" dirty="0"/>
                  <a:t>-values to construct matrix F</a:t>
                </a:r>
                <a:r>
                  <a:rPr lang="en-MY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𝑟𝑠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𝑝𝑟𝑞𝑠</m:t>
                            </m:r>
                          </m:sub>
                        </m:sSub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(4.18)</a:t>
                </a:r>
                <a:endParaRPr lang="en-MY" dirty="0" smtClean="0"/>
              </a:p>
              <a:p>
                <a:r>
                  <a:rPr lang="en-MY" dirty="0" smtClean="0"/>
                  <a:t>Always </a:t>
                </a:r>
                <a:r>
                  <a:rPr lang="en-MY" dirty="0"/>
                  <a:t>check </a:t>
                </a:r>
                <a:r>
                  <a:rPr lang="en-MY" dirty="0" smtClean="0"/>
                  <a:t>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𝑝</m:t>
                        </m:r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r>
                          <a:rPr lang="en-MY" i="1">
                            <a:latin typeface="Cambria Math"/>
                          </a:rPr>
                          <m:t>𝑞</m:t>
                        </m:r>
                        <m:r>
                          <a:rPr lang="en-MY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𝑝𝑞</m:t>
                            </m:r>
                          </m:sub>
                        </m:sSub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nary>
                    <m:r>
                      <a:rPr lang="en-MY" i="1">
                        <a:latin typeface="Cambria Math"/>
                      </a:rPr>
                      <m:t>=1</m:t>
                    </m:r>
                  </m:oMath>
                </a14:m>
                <a:r>
                  <a:rPr lang="en-MY" dirty="0" smtClean="0"/>
                  <a:t>, </a:t>
                </a:r>
                <a:r>
                  <a:rPr lang="en-MY" dirty="0"/>
                  <a:t>as the normalisation</a:t>
                </a:r>
                <a:r>
                  <a:rPr lang="en-MY" dirty="0" smtClean="0"/>
                  <a:t>.</a:t>
                </a:r>
              </a:p>
              <a:p>
                <a:pPr marL="0" indent="0" algn="r">
                  <a:buNone/>
                </a:pPr>
                <a:r>
                  <a:rPr lang="en-US" dirty="0" smtClean="0"/>
                  <a:t>(4.19)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1333" t="-3235" r="-1533" b="-943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25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Autofit/>
              </a:bodyPr>
              <a:lstStyle/>
              <a:p>
                <a:r>
                  <a:rPr lang="en-MY" sz="2600" dirty="0"/>
                  <a:t>Solve for generalised eigenvalue problem</a:t>
                </a:r>
              </a:p>
              <a:p>
                <a14:m>
                  <m:oMath xmlns:m="http://schemas.openxmlformats.org/officeDocument/2006/math">
                    <m:r>
                      <a:rPr lang="en-MY" sz="2600" b="1" i="1">
                        <a:latin typeface="Cambria Math"/>
                      </a:rPr>
                      <m:t>𝑭𝑪</m:t>
                    </m:r>
                    <m:r>
                      <a:rPr lang="en-MY" sz="26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MY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MY" sz="26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MY" sz="26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MY" sz="2600" b="1" i="1">
                        <a:latin typeface="Cambria Math"/>
                      </a:rPr>
                      <m:t>𝑺𝑪</m:t>
                    </m:r>
                  </m:oMath>
                </a14:m>
                <a:endParaRPr lang="en-MY" sz="2600" dirty="0" smtClean="0"/>
              </a:p>
              <a:p>
                <a:pPr marL="0" indent="0" algn="r">
                  <a:buNone/>
                </a:pPr>
                <a:r>
                  <a:rPr lang="en-US" sz="2600" dirty="0" smtClean="0"/>
                  <a:t>(4.20)</a:t>
                </a:r>
                <a:endParaRPr lang="en-MY" sz="2600" dirty="0" smtClean="0"/>
              </a:p>
              <a:p>
                <a:r>
                  <a:rPr lang="en-MY" sz="2600" dirty="0"/>
                  <a:t>For ground state, the vector </a:t>
                </a:r>
                <a:r>
                  <a:rPr lang="en-MY" sz="2600" b="1" dirty="0"/>
                  <a:t>C </a:t>
                </a:r>
                <a:r>
                  <a:rPr lang="en-MY" sz="2600" dirty="0"/>
                  <a:t>is the one corresponding to the lowest eigenvalue.</a:t>
                </a:r>
              </a:p>
              <a:p>
                <a:r>
                  <a:rPr lang="en-MY" sz="2600" dirty="0"/>
                  <a:t>Solution </a:t>
                </a:r>
                <a:r>
                  <a:rPr lang="en-MY" sz="2600" b="1" dirty="0"/>
                  <a:t>C</a:t>
                </a:r>
                <a:r>
                  <a:rPr lang="en-MY" sz="2600" dirty="0"/>
                  <a:t> from (4.20) is used to build matrix </a:t>
                </a:r>
                <a:r>
                  <a:rPr lang="en-MY" sz="2600" b="1" dirty="0"/>
                  <a:t>F</a:t>
                </a:r>
                <a:r>
                  <a:rPr lang="en-MY" sz="2600" dirty="0"/>
                  <a:t> again and so on</a:t>
                </a:r>
                <a:r>
                  <a:rPr lang="en-MY" sz="2600" dirty="0" smtClean="0"/>
                  <a:t>.</a:t>
                </a:r>
              </a:p>
              <a:p>
                <a:r>
                  <a:rPr lang="en-MY" sz="2600" dirty="0"/>
                  <a:t>Ground state energy can be found by evaluating the expectation value of the Hamiltonian for the ground state</a:t>
                </a:r>
                <a:r>
                  <a:rPr lang="en-MY" sz="2600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2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MY" sz="26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MY" sz="2600" i="1">
                        <a:latin typeface="Cambria Math"/>
                      </a:rPr>
                      <m:t>=2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sz="2600" i="1">
                            <a:latin typeface="Cambria Math"/>
                          </a:rPr>
                          <m:t>𝑝𝑞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26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𝑝𝑞</m:t>
                            </m:r>
                          </m:sub>
                        </m:sSub>
                      </m:e>
                    </m:nary>
                    <m:r>
                      <a:rPr lang="en-MY" sz="26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sz="2600" i="1">
                            <a:latin typeface="Cambria Math"/>
                          </a:rPr>
                          <m:t>𝑝𝑞𝑟𝑠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𝑝𝑟𝑞𝑠</m:t>
                            </m:r>
                          </m:sub>
                        </m:sSub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lang="en-MY" sz="2600" dirty="0" smtClean="0"/>
              </a:p>
              <a:p>
                <a:pPr marL="0" indent="0" algn="r">
                  <a:buNone/>
                </a:pPr>
                <a:r>
                  <a:rPr lang="en-US" sz="2600" dirty="0" smtClean="0"/>
                  <a:t>(4.21)</a:t>
                </a:r>
                <a:endParaRPr lang="en-MY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1000" t="-1078" r="-1600" b="-8895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6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000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/>
          <a:lstStyle/>
          <a:p>
            <a:r>
              <a:rPr lang="en-US" b="1" dirty="0" smtClean="0"/>
              <a:t>General </a:t>
            </a:r>
            <a:r>
              <a:rPr lang="en-US" b="1" dirty="0" err="1" smtClean="0"/>
              <a:t>Hartree-Fock</a:t>
            </a:r>
            <a:r>
              <a:rPr lang="en-US" b="1" dirty="0" smtClean="0"/>
              <a:t> Method</a:t>
            </a:r>
            <a:endParaRPr lang="en-MY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676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MY" b="1" dirty="0"/>
                  <a:t>Particle-exchange operator,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MY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MY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m:rPr>
                        <m:sty m:val="p"/>
                      </m:rPr>
                      <a:rPr lang="en-MY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MY"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en-MY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MY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MY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MY" i="1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MY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(4.22)</a:t>
                </a:r>
                <a:endParaRPr lang="en-US" dirty="0"/>
              </a:p>
              <a:p>
                <a:r>
                  <a:rPr lang="en-MY" dirty="0"/>
                  <a:t>For the case of an independent-particle </a:t>
                </a:r>
                <a:r>
                  <a:rPr lang="en-MY" dirty="0" smtClean="0"/>
                  <a:t>Hamiltonian, </a:t>
                </a:r>
                <a:r>
                  <a:rPr lang="en-MY" dirty="0"/>
                  <a:t>we can write the solution of the Schrödinger equation as a product of one-electron states: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MY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MY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(4.24)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r="-1704" b="-363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56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/>
              <a:t>Spin-orbitals </a:t>
            </a:r>
            <a:r>
              <a:rPr lang="en-MY" b="1" dirty="0"/>
              <a:t>permuted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MY" dirty="0" smtClean="0"/>
                  <a:t>The </a:t>
                </a:r>
                <a:r>
                  <a:rPr lang="en-MY" dirty="0"/>
                  <a:t>same state as (4.24) but with the spin-orbitals permuted, is a solution too, as are linear combinations of several such states,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Y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𝐴𝑆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MY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MY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MY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MY" i="1">
                                  <a:latin typeface="Cambria Math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MY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MY" b="1" i="1">
                              <a:latin typeface="Cambria Math"/>
                            </a:rPr>
                            <m:t>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MY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MY" b="1" i="1">
                              <a:latin typeface="Cambria Math"/>
                            </a:rPr>
                            <m:t>𝑷</m:t>
                          </m:r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MY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MY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MY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MY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MY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MY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MY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MY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MY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(4.26)</a:t>
                </a:r>
              </a:p>
              <a:p>
                <a14:m>
                  <m:oMath xmlns:m="http://schemas.openxmlformats.org/officeDocument/2006/math">
                    <m:r>
                      <a:rPr lang="en-MY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MY" b="1" dirty="0"/>
                  <a:t> </a:t>
                </a:r>
                <a:r>
                  <a:rPr lang="en-MY" dirty="0"/>
                  <a:t>is a permutation operator which permutes the coordinates of the spin-orbitals only, and not their labels, or acting on labels only (acting on one at a time).</a:t>
                </a:r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 b="-404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1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Slater determinant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Y" dirty="0" smtClean="0"/>
                  <a:t>We can write (4.26) in the form of a </a:t>
                </a:r>
                <a:r>
                  <a:rPr lang="en-MY" b="1" dirty="0"/>
                  <a:t>Slater determinant</a:t>
                </a:r>
                <a:r>
                  <a:rPr lang="en-MY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Y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𝐴𝑆</m:t>
                        </m:r>
                      </m:sub>
                    </m:sSub>
                    <m:d>
                      <m:dPr>
                        <m:ctrlPr>
                          <a:rPr lang="en-MY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MY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MY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MY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MY" i="1">
                                  <a:latin typeface="Cambria Math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MY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MY" i="1">
                                          <a:latin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MY" i="1">
                                          <a:latin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i="1"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MY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MY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i="1"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i="1"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MY" i="1">
                                          <a:latin typeface="Cambria Math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MY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MY" i="1">
                                          <a:latin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MY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MY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i="1"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(4.27)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 b="-1213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48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/>
          <a:lstStyle/>
          <a:p>
            <a:r>
              <a:rPr lang="en-MY" b="1" dirty="0"/>
              <a:t>Helium </a:t>
            </a:r>
            <a:r>
              <a:rPr lang="en-MY" b="1" dirty="0" smtClean="0"/>
              <a:t>Ground State with</a:t>
            </a:r>
            <a:br>
              <a:rPr lang="en-MY" b="1" dirty="0" smtClean="0"/>
            </a:br>
            <a:r>
              <a:rPr lang="en-MY" b="1" dirty="0" smtClean="0"/>
              <a:t>Gaussian </a:t>
            </a:r>
            <a:r>
              <a:rPr lang="en-MY" b="1" dirty="0"/>
              <a:t>s-basis F</a:t>
            </a:r>
            <a:r>
              <a:rPr lang="en-MY" b="1" dirty="0" smtClean="0"/>
              <a:t>unction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951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Hartree</a:t>
            </a:r>
            <a:r>
              <a:rPr lang="en-MY" b="1" dirty="0" smtClean="0"/>
              <a:t> equation 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Autofit/>
              </a:bodyPr>
              <a:lstStyle/>
              <a:p>
                <a:r>
                  <a:rPr lang="en-MY" sz="2400" dirty="0" smtClean="0"/>
                  <a:t>Fock</a:t>
                </a:r>
                <a:r>
                  <a:rPr lang="en-MY" sz="2400" dirty="0"/>
                  <a:t> extended the </a:t>
                </a:r>
                <a:r>
                  <a:rPr lang="en-MY" sz="2400" dirty="0" err="1"/>
                  <a:t>Hartree</a:t>
                </a:r>
                <a:r>
                  <a:rPr lang="en-MY" sz="2400" dirty="0"/>
                  <a:t> equation by taking anti-symmetry into account.</a:t>
                </a:r>
              </a:p>
              <a:p>
                <a14:m>
                  <m:oMath xmlns:m="http://schemas.openxmlformats.org/officeDocument/2006/math">
                    <m:r>
                      <a:rPr lang="en-MY" sz="2400" i="1">
                        <a:latin typeface="Cambria Math"/>
                      </a:rPr>
                      <m:t>ℱ</m:t>
                    </m:r>
                    <m:sSub>
                      <m:sSubPr>
                        <m:ctrlPr>
                          <a:rPr lang="en-MY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24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MY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MY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2400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MY" sz="2400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MY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24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MY" sz="2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MY" sz="2200" dirty="0" smtClean="0"/>
              </a:p>
              <a:p>
                <a:pPr marL="0" indent="0" algn="r">
                  <a:buNone/>
                </a:pPr>
                <a:r>
                  <a:rPr lang="en-US" sz="2200" dirty="0" smtClean="0"/>
                  <a:t>(4.30)</a:t>
                </a:r>
                <a:endParaRPr lang="en-MY" sz="2200" dirty="0" smtClean="0"/>
              </a:p>
              <a:p>
                <a14:m>
                  <m:oMath xmlns:m="http://schemas.openxmlformats.org/officeDocument/2006/math">
                    <m:r>
                      <a:rPr lang="en-MY" sz="2300" i="1">
                        <a:latin typeface="Cambria Math"/>
                      </a:rPr>
                      <m:t>ℱ</m:t>
                    </m:r>
                    <m:sSub>
                      <m:sSubPr>
                        <m:ctrlPr>
                          <a:rPr lang="en-MY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23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MY" sz="23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MY" sz="23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MY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n-MY" sz="23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MY" sz="23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sz="23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MY" sz="23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MY" sz="23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 sz="2300">
                                <a:latin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MY" sz="23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MY" sz="2300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MY" sz="23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MY" sz="2300" i="1">
                                <a:latin typeface="Cambria Math"/>
                              </a:rPr>
                              <m:t>𝑛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MY" sz="23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MY" sz="23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sz="2300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MY" sz="23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MY" sz="23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MY" sz="2300" i="1"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sz="23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sz="230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</m:box>
                                    <m:r>
                                      <a:rPr lang="en-MY" sz="23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MY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sz="23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sz="230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sz="23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nary>
                      </m:e>
                    </m:d>
                    <m:sSub>
                      <m:sSubPr>
                        <m:ctrlPr>
                          <a:rPr lang="en-MY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23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MY" sz="230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MY" sz="23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sz="23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sz="23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MY" sz="23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MY" sz="23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sz="2300" i="1">
                            <a:latin typeface="Cambria Math"/>
                          </a:rPr>
                          <m:t>𝑙</m:t>
                        </m:r>
                        <m:r>
                          <a:rPr lang="en-MY" sz="23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sz="2300" i="1">
                            <a:latin typeface="Cambria Math"/>
                          </a:rPr>
                          <m:t>𝑁</m:t>
                        </m:r>
                      </m:sup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MY" sz="23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MY" sz="2300" i="1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MY" sz="23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sz="23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MY" sz="23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MY" sz="23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MY" sz="23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MY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MY" sz="2300" i="1">
                                            <a:latin typeface="Cambria Math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MY" sz="2300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MY" sz="23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MY" sz="23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MY" sz="2300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MY" sz="23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MY" sz="23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MY" sz="23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MY" sz="23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MY" sz="23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MY" sz="23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MY" sz="2300" i="1"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sz="23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sz="230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</m:box>
                                    <m:r>
                                      <a:rPr lang="en-MY" sz="2300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MY" sz="23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sz="23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sz="230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MY" sz="23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nary>
                      </m:e>
                    </m:nary>
                    <m:sSub>
                      <m:sSubPr>
                        <m:ctrlPr>
                          <a:rPr lang="en-MY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23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MY" sz="230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MY" sz="23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sz="23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sz="23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sz="23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sz="2300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MY" sz="23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MY" sz="2300" i="1">
                              <a:latin typeface="Cambria Math"/>
                            </a:rPr>
                            <m:t>𝑙</m:t>
                          </m:r>
                          <m:r>
                            <a:rPr lang="en-MY" sz="23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MY" sz="23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MY" sz="2300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MY" sz="2300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MY" sz="23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MY" sz="23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MY" sz="23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MY" sz="23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MY" sz="2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MY" sz="2300" i="1">
                                          <a:latin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MY" sz="2300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MY" sz="23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MY" sz="23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MY" sz="23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MY" sz="23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MY" sz="23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MY" sz="23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f>
                                <m:fPr>
                                  <m:ctrlPr>
                                    <a:rPr lang="en-MY" sz="23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MY" sz="23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MY" sz="23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MY" sz="2300" i="1"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MY" sz="23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MY" sz="2300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</m:box>
                                      <m:r>
                                        <a:rPr lang="en-MY" sz="23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MY" sz="23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MY" sz="23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MY" sz="2300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MY" sz="23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MY" sz="2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MY" sz="2300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MY" sz="23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MY" sz="23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MY" sz="23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⃑"/>
                                  <m:ctrlPr>
                                    <a:rPr lang="en-MY" sz="23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MY" sz="23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MY" sz="23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MY" sz="2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MY" sz="2300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MY" sz="23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MY" sz="23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MY" sz="23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MY" sz="23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MY" sz="2300" dirty="0" smtClean="0"/>
              </a:p>
              <a:p>
                <a:pPr marL="0" indent="0" algn="r">
                  <a:buNone/>
                </a:pPr>
                <a:r>
                  <a:rPr lang="en-US" sz="2200" dirty="0" smtClean="0"/>
                  <a:t>(4.31)</a:t>
                </a:r>
              </a:p>
              <a:p>
                <a:r>
                  <a:rPr lang="en-MY" sz="2400" dirty="0"/>
                  <a:t>The operator </a:t>
                </a:r>
                <a14:m>
                  <m:oMath xmlns:m="http://schemas.openxmlformats.org/officeDocument/2006/math">
                    <m:r>
                      <a:rPr lang="en-MY" sz="2400" b="0" i="1">
                        <a:latin typeface="Cambria Math"/>
                      </a:rPr>
                      <m:t>ℱ</m:t>
                    </m:r>
                  </m:oMath>
                </a14:m>
                <a:r>
                  <a:rPr lang="en-MY" sz="2400" dirty="0"/>
                  <a:t> is called the </a:t>
                </a:r>
                <a:r>
                  <a:rPr lang="en-MY" sz="2400" dirty="0" err="1"/>
                  <a:t>Fock</a:t>
                </a:r>
                <a:r>
                  <a:rPr lang="en-MY" sz="2400" dirty="0"/>
                  <a:t> operator</a:t>
                </a:r>
                <a:r>
                  <a:rPr lang="en-MY" sz="2400" dirty="0" smtClean="0"/>
                  <a:t>.</a:t>
                </a:r>
                <a:endParaRPr lang="en-MY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867" t="-1078" r="-86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71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MY" b="1" dirty="0" smtClean="0"/>
                  <a:t>Linear </a:t>
                </a:r>
                <a:r>
                  <a:rPr lang="en-MY" b="1" dirty="0"/>
                  <a:t>combinations of a finite number of basis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MY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2340" b="-25000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MY" dirty="0"/>
                  <a:t>Expanding the spin-orbitals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MY" b="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MY" dirty="0"/>
                  <a:t> as linear combinations of a finite number of basis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MY" b="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MY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MY" b="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b="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MY" b="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b="0" i="1">
                            <a:latin typeface="Cambria Math"/>
                          </a:rPr>
                          <m:t>𝑝</m:t>
                        </m:r>
                        <m:r>
                          <a:rPr lang="en-MY" b="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b="0" i="1">
                            <a:latin typeface="Cambria Math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b="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b="0" i="1">
                                <a:latin typeface="Cambria Math"/>
                              </a:rPr>
                              <m:t>𝑝𝑘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MY" b="0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b="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(4.55)</a:t>
                </a:r>
              </a:p>
              <a:p>
                <a:r>
                  <a:rPr lang="en-MY" dirty="0"/>
                  <a:t>Then (4.30) assumes a matrix form</a:t>
                </a:r>
              </a:p>
              <a:p>
                <a14:m>
                  <m:oMath xmlns:m="http://schemas.openxmlformats.org/officeDocument/2006/math">
                    <m:r>
                      <a:rPr lang="en-MY" b="1" i="1">
                        <a:latin typeface="Cambria Math"/>
                      </a:rPr>
                      <m:t>𝑭</m:t>
                    </m:r>
                    <m:sSub>
                      <m:sSubPr>
                        <m:ctrlPr>
                          <a:rPr lang="en-MY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MY" b="1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MY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1" i="1"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MY" b="1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MY" b="1" i="1">
                        <a:latin typeface="Cambria Math"/>
                      </a:rPr>
                      <m:t>𝑺</m:t>
                    </m:r>
                    <m:sSub>
                      <m:sSubPr>
                        <m:ctrlPr>
                          <a:rPr lang="en-MY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MY" b="1" i="1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(4.56)</a:t>
                </a:r>
                <a:endParaRPr lang="en-MY" dirty="0" smtClean="0"/>
              </a:p>
              <a:p>
                <a:r>
                  <a:rPr lang="en-MY" dirty="0"/>
                  <a:t>where </a:t>
                </a:r>
                <a14:m>
                  <m:oMath xmlns:m="http://schemas.openxmlformats.org/officeDocument/2006/math">
                    <m:r>
                      <a:rPr lang="en-MY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MY" dirty="0"/>
                  <a:t> is the overlap matrix for the basis used.</a:t>
                </a:r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235" r="-1704" b="-1213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715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smtClean="0"/>
              <a:t>General </a:t>
            </a:r>
            <a:r>
              <a:rPr lang="en-MY" b="1" dirty="0"/>
              <a:t>form of the </a:t>
            </a:r>
            <a:r>
              <a:rPr lang="en-MY" b="1" dirty="0" err="1"/>
              <a:t>Fock</a:t>
            </a:r>
            <a:r>
              <a:rPr lang="en-MY" b="1" dirty="0"/>
              <a:t> operator</a:t>
            </a:r>
            <a:r>
              <a:rPr lang="en-MY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ℱ</m:t>
                    </m:r>
                    <m:r>
                      <a:rPr lang="en-MY" i="1">
                        <a:latin typeface="Cambria Math"/>
                      </a:rPr>
                      <m:t>=</m:t>
                    </m:r>
                    <m:r>
                      <a:rPr lang="en-MY" i="1">
                        <a:latin typeface="Cambria Math"/>
                      </a:rPr>
                      <m:t>h</m:t>
                    </m:r>
                    <m:r>
                      <a:rPr lang="en-MY" i="1">
                        <a:latin typeface="Cambria Math"/>
                      </a:rPr>
                      <m:t>+</m:t>
                    </m:r>
                    <m:r>
                      <a:rPr lang="en-MY" i="1">
                        <a:latin typeface="Cambria Math"/>
                      </a:rPr>
                      <m:t>𝐽</m:t>
                    </m:r>
                    <m:r>
                      <a:rPr lang="en-MY" i="1">
                        <a:latin typeface="Cambria Math"/>
                      </a:rPr>
                      <m:t>−</m:t>
                    </m:r>
                    <m:r>
                      <a:rPr lang="en-MY" i="1">
                        <a:latin typeface="Cambria Math"/>
                      </a:rPr>
                      <m:t>𝐾</m:t>
                    </m:r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(4.59)</a:t>
                </a:r>
                <a:endParaRPr lang="en-MY" dirty="0" smtClean="0"/>
              </a:p>
              <a:p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MY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MY" i="1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f>
                              <m:f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  <m:r>
                      <a:rPr lang="en-MY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MY" dirty="0" smtClean="0"/>
              </a:p>
              <a:p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MY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MY" i="1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MY" i="1">
                                <a:latin typeface="Cambria Math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f>
                              <m:f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(4.60)</a:t>
                </a:r>
                <a:endParaRPr lang="en-MY" dirty="0" smtClean="0"/>
              </a:p>
              <a:p>
                <a:r>
                  <a:rPr lang="en-MY" dirty="0"/>
                  <a:t>The sum over </a:t>
                </a:r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𝑙</m:t>
                    </m:r>
                  </m:oMath>
                </a14:m>
                <a:r>
                  <a:rPr lang="en-MY" dirty="0"/>
                  <a:t> is over all occupied </a:t>
                </a:r>
                <a:r>
                  <a:rPr lang="en-MY" dirty="0" err="1"/>
                  <a:t>Fock</a:t>
                </a:r>
                <a:r>
                  <a:rPr lang="en-MY" dirty="0"/>
                  <a:t> </a:t>
                </a:r>
                <a:r>
                  <a:rPr lang="en-MY" dirty="0" smtClean="0"/>
                  <a:t>levels.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185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173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MY" dirty="0" smtClean="0"/>
                  <a:t>If written </a:t>
                </a:r>
                <a:r>
                  <a:rPr lang="en-MY" dirty="0"/>
                  <a:t>in terms of the orbital parts </a:t>
                </a:r>
                <a:r>
                  <a:rPr lang="en-MY" dirty="0" smtClean="0"/>
                  <a:t>only, the Coulomb </a:t>
                </a:r>
                <a:r>
                  <a:rPr lang="en-MY" dirty="0"/>
                  <a:t>and exchange </a:t>
                </a:r>
                <a:r>
                  <a:rPr lang="en-MY" dirty="0" smtClean="0"/>
                  <a:t>operators read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MY" i="1">
                            <a:latin typeface="Cambria Math"/>
                          </a:rPr>
                        </m:ctrlPr>
                      </m:accPr>
                      <m:e>
                        <m:r>
                          <a:rPr lang="en-MY" i="1">
                            <a:latin typeface="Cambria Math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=2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MY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f>
                              <m:f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MY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</m:d>
                              </m:den>
                            </m:f>
                          </m:e>
                        </m:nary>
                      </m:e>
                    </m:nary>
                    <m:r>
                      <a:rPr lang="en-MY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MY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MY" i="1">
                            <a:latin typeface="Cambria Math"/>
                          </a:rPr>
                        </m:ctrlPr>
                      </m:accPr>
                      <m:e>
                        <m:r>
                          <a:rPr lang="en-MY" i="1">
                            <a:latin typeface="Cambria Math"/>
                          </a:rPr>
                          <m:t>𝐾</m:t>
                        </m:r>
                      </m:e>
                    </m:acc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MY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MY" i="1">
                                <a:latin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f>
                              <m:f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MY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</m:d>
                              </m:den>
                            </m:f>
                          </m:e>
                        </m:nary>
                      </m:e>
                    </m:nary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(4.61)</a:t>
                </a:r>
                <a:endParaRPr lang="en-MY" dirty="0" smtClean="0"/>
              </a:p>
              <a:p>
                <a:r>
                  <a:rPr lang="en-MY" dirty="0"/>
                  <a:t>In contrast with (4.60), the sums over </a:t>
                </a:r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𝑙</m:t>
                    </m:r>
                  </m:oMath>
                </a14:m>
                <a:r>
                  <a:rPr lang="en-MY" dirty="0"/>
                  <a:t> run over half the number of electrons because the spin degrees of freedom have been summed </a:t>
                </a:r>
                <a:r>
                  <a:rPr lang="en-MY" dirty="0" smtClean="0"/>
                  <a:t>over.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1067" t="-2022" r="-1267" b="-80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395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/>
              <a:t>Fock</a:t>
            </a:r>
            <a:r>
              <a:rPr lang="en-MY" b="1" dirty="0"/>
              <a:t> operator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3999" cy="4525963"/>
              </a:xfrm>
            </p:spPr>
            <p:txBody>
              <a:bodyPr>
                <a:normAutofit/>
              </a:bodyPr>
              <a:lstStyle/>
              <a:p>
                <a:r>
                  <a:rPr lang="en-MY" dirty="0"/>
                  <a:t>The </a:t>
                </a:r>
                <a:r>
                  <a:rPr lang="en-MY" dirty="0" err="1"/>
                  <a:t>Fock</a:t>
                </a:r>
                <a:r>
                  <a:rPr lang="en-MY" dirty="0"/>
                  <a:t> operator now becomes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MY" i="1">
                            <a:latin typeface="Cambria Math"/>
                          </a:rPr>
                        </m:ctrlPr>
                      </m:accPr>
                      <m:e>
                        <m:r>
                          <a:rPr lang="en-MY" i="1">
                            <a:latin typeface="Cambria Math"/>
                          </a:rPr>
                          <m:t>ℱ</m:t>
                        </m:r>
                      </m:e>
                    </m:acc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r>
                      <a:rPr lang="en-MY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+2</m:t>
                    </m:r>
                    <m:acc>
                      <m:accPr>
                        <m:chr m:val="̃"/>
                        <m:ctrlPr>
                          <a:rPr lang="en-MY" i="1">
                            <a:latin typeface="Cambria Math"/>
                          </a:rPr>
                        </m:ctrlPr>
                      </m:accPr>
                      <m:e>
                        <m:r>
                          <a:rPr lang="en-MY" i="1">
                            <a:latin typeface="Cambria Math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MY" i="1">
                            <a:latin typeface="Cambria Math"/>
                          </a:rPr>
                        </m:ctrlPr>
                      </m:accPr>
                      <m:e>
                        <m:r>
                          <a:rPr lang="en-MY" i="1">
                            <a:latin typeface="Cambria Math"/>
                          </a:rPr>
                          <m:t>𝐾</m:t>
                        </m:r>
                      </m:e>
                    </m:acc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(4.62)</a:t>
                </a:r>
                <a:endParaRPr lang="en-MY" dirty="0" smtClean="0"/>
              </a:p>
              <a:p>
                <a:r>
                  <a:rPr lang="en-MY" dirty="0"/>
                  <a:t>The corresponding expression for the </a:t>
                </a:r>
                <a:r>
                  <a:rPr lang="en-MY" b="1" dirty="0"/>
                  <a:t>energy</a:t>
                </a:r>
                <a:r>
                  <a:rPr lang="en-MY" dirty="0"/>
                  <a:t> is found analogously and is given </a:t>
                </a:r>
                <a:r>
                  <a:rPr lang="en-MY" dirty="0" smtClean="0"/>
                  <a:t>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31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MY" sz="31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MY" sz="3100" i="1">
                        <a:latin typeface="Cambria Math"/>
                      </a:rPr>
                      <m:t>=2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sz="31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sz="31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MY" sz="31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sz="31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1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MY" sz="31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MY" sz="3100" i="1">
                                <a:latin typeface="Cambria Math"/>
                              </a:rPr>
                              <m:t>h</m:t>
                            </m:r>
                          </m:e>
                          <m:e>
                            <m:sSub>
                              <m:sSubPr>
                                <m:ctrlPr>
                                  <a:rPr lang="en-MY" sz="31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sz="31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MY" sz="31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MY" sz="31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sz="31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sz="31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ctrlPr>
                              <a:rPr lang="en-MY" sz="31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MY" sz="3100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MY" sz="31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MY" sz="31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sz="31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MY" sz="31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MY" sz="3100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MY" sz="31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sz="31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MY" sz="31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MY" sz="31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MY" sz="31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MY" sz="31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sz="31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MY" sz="31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MY" sz="31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MY" sz="31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sz="31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MY" sz="31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MY" sz="3100" dirty="0"/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3999" cy="4525963"/>
              </a:xfrm>
              <a:blipFill rotWithShape="1">
                <a:blip r:embed="rId2"/>
                <a:stretch>
                  <a:fillRect l="-1467" t="-1752" r="-166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541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 err="1"/>
              <a:t>Roothaan</a:t>
            </a:r>
            <a:r>
              <a:rPr lang="en-MY" dirty="0"/>
              <a:t> </a:t>
            </a:r>
            <a:r>
              <a:rPr lang="en-MY" b="1" dirty="0" smtClean="0"/>
              <a:t>equation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Y" dirty="0"/>
                  <a:t>For a given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MY" b="0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b="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MY" dirty="0"/>
                  <a:t>, we obtain the following matrix equation, which is known as the </a:t>
                </a:r>
                <a:r>
                  <a:rPr lang="en-MY" dirty="0" err="1"/>
                  <a:t>Roothaan</a:t>
                </a:r>
                <a:r>
                  <a:rPr lang="en-MY" dirty="0"/>
                  <a:t> equation:</a:t>
                </a:r>
              </a:p>
              <a:p>
                <a14:m>
                  <m:oMath xmlns:m="http://schemas.openxmlformats.org/officeDocument/2006/math">
                    <m:r>
                      <a:rPr lang="en-MY" b="1" i="1">
                        <a:latin typeface="Cambria Math"/>
                      </a:rPr>
                      <m:t>𝑭</m:t>
                    </m:r>
                    <m:sSub>
                      <m:sSubPr>
                        <m:ctrlPr>
                          <a:rPr lang="en-MY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MY" b="1" i="1">
                        <a:latin typeface="Cambria Math"/>
                      </a:rPr>
                      <m:t>=</m:t>
                    </m:r>
                    <m:r>
                      <a:rPr lang="en-MY" i="1">
                        <a:latin typeface="Cambria Math"/>
                      </a:rPr>
                      <m:t>𝜖</m:t>
                    </m:r>
                    <m:r>
                      <a:rPr lang="en-MY" b="1" i="1">
                        <a:latin typeface="Cambria Math"/>
                      </a:rPr>
                      <m:t>𝑺</m:t>
                    </m:r>
                    <m:sSub>
                      <m:sSubPr>
                        <m:ctrlPr>
                          <a:rPr lang="en-MY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(4.64)</a:t>
                </a:r>
                <a:endParaRPr lang="en-MY" dirty="0" smtClean="0"/>
              </a:p>
              <a:p>
                <a14:m>
                  <m:oMath xmlns:m="http://schemas.openxmlformats.org/officeDocument/2006/math">
                    <m:r>
                      <a:rPr lang="en-MY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MY" dirty="0"/>
                  <a:t> is the overlap matrix for the orbital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85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362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MY" b="1" dirty="0" smtClean="0"/>
                  <a:t>Matrix </a:t>
                </a:r>
                <a14:m>
                  <m:oMath xmlns:m="http://schemas.openxmlformats.org/officeDocument/2006/math">
                    <m:r>
                      <a:rPr lang="en-MY" b="1" i="1">
                        <a:latin typeface="Cambria Math"/>
                      </a:rPr>
                      <m:t>𝑭</m:t>
                    </m:r>
                  </m:oMath>
                </a14:m>
                <a:endParaRPr lang="en-MY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MY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MY" i="1">
                                <a:latin typeface="Cambria Math"/>
                              </a:rPr>
                              <m:t>𝑟𝑠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𝑟𝑘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𝑠𝑘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𝑝𝑟</m:t>
                                    </m:r>
                                  </m:e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𝑞𝑠</m:t>
                                    </m:r>
                                  </m:e>
                                </m:d>
                                <m:r>
                                  <a:rPr lang="en-MY" i="1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𝑝𝑟</m:t>
                                    </m:r>
                                  </m:e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𝑠𝑞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(4.65)</a:t>
                </a:r>
                <a:endParaRPr lang="en-MY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r>
                          <a:rPr lang="en-MY" i="1">
                            <a:latin typeface="Cambria Math"/>
                          </a:rPr>
                          <m:t>𝑝</m:t>
                        </m:r>
                      </m:e>
                      <m:e>
                        <m:r>
                          <a:rPr lang="en-MY" i="1">
                            <a:latin typeface="Cambria Math"/>
                          </a:rPr>
                          <m:t>h</m:t>
                        </m:r>
                      </m:e>
                      <m:e>
                        <m:r>
                          <a:rPr lang="en-MY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MY" i="1">
                            <a:latin typeface="Cambria Math"/>
                          </a:rPr>
                          <m:t>𝑟</m:t>
                        </m:r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MY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>
                                    <a:latin typeface="Cambria Math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MY" i="1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MY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MY" i="1">
                                                    <a:latin typeface="Cambria Math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box>
                                          <m:boxPr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box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MY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MY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</m:e>
                                        </m:box>
                                      </m:e>
                                    </m:d>
                                  </m:den>
                                </m:f>
                              </m:e>
                            </m:nary>
                          </m:e>
                        </m:d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(4.66)</a:t>
                </a:r>
                <a:endParaRPr lang="en-MY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r>
                          <a:rPr lang="en-MY" i="1">
                            <a:latin typeface="Cambria Math"/>
                          </a:rPr>
                          <m:t>𝑝𝑟</m:t>
                        </m:r>
                      </m:e>
                      <m:e>
                        <m:r>
                          <a:rPr lang="en-MY" i="1">
                            <a:latin typeface="Cambria Math"/>
                          </a:rPr>
                          <m:t>𝑔</m:t>
                        </m:r>
                      </m:e>
                      <m:e>
                        <m:r>
                          <a:rPr lang="en-MY" i="1">
                            <a:latin typeface="Cambria Math"/>
                          </a:rPr>
                          <m:t>𝑞𝑠</m:t>
                        </m:r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sSub>
                                      <m:sSub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ox>
                                <m:r>
                                  <a:rPr lang="en-MY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(4.67)</a:t>
                </a:r>
              </a:p>
              <a:p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𝑘</m:t>
                    </m:r>
                  </m:oMath>
                </a14:m>
                <a:r>
                  <a:rPr lang="en-MY" dirty="0"/>
                  <a:t> labels the orbitals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MY" dirty="0"/>
                  <a:t> and </a:t>
                </a:r>
                <a:r>
                  <a:rPr lang="en-MY" i="1" dirty="0"/>
                  <a:t>p, q, </a:t>
                </a:r>
                <a:r>
                  <a:rPr lang="en-MY" dirty="0"/>
                  <a:t>and </a:t>
                </a:r>
                <a:r>
                  <a:rPr lang="en-MY" i="1" dirty="0"/>
                  <a:t>s </a:t>
                </a:r>
                <a:r>
                  <a:rPr lang="en-MY" dirty="0"/>
                  <a:t>label the basis functions</a:t>
                </a:r>
                <a:r>
                  <a:rPr lang="en-MY" dirty="0" smtClean="0"/>
                  <a:t>.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3"/>
                <a:stretch>
                  <a:fillRect r="-1267" b="-148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91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D</a:t>
            </a:r>
            <a:r>
              <a:rPr lang="en-MY" b="1" dirty="0" smtClean="0"/>
              <a:t>ensity </a:t>
            </a:r>
            <a:r>
              <a:rPr lang="en-MY" b="1" dirty="0"/>
              <a:t>matrix</a:t>
            </a:r>
            <a:r>
              <a:rPr lang="en-MY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/>
              <a:lstStyle/>
              <a:p>
                <a:r>
                  <a:rPr lang="en-MY" dirty="0" smtClean="0"/>
                  <a:t>The density matrix for restricted </a:t>
                </a:r>
                <a:r>
                  <a:rPr lang="en-MY" dirty="0" err="1"/>
                  <a:t>Hartree-Fock</a:t>
                </a:r>
                <a:r>
                  <a:rPr lang="en-MY" dirty="0"/>
                  <a:t> is defined as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=2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𝑝𝑘</m:t>
                            </m:r>
                          </m:sub>
                        </m:sSub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𝑞𝑘</m:t>
                                </m:r>
                              </m:sub>
                            </m:sSub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nary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(4.68)</a:t>
                </a:r>
              </a:p>
              <a:p>
                <a:r>
                  <a:rPr lang="en-MY" dirty="0"/>
                  <a:t>Using (4.68), the </a:t>
                </a:r>
                <a:r>
                  <a:rPr lang="en-MY" dirty="0" err="1"/>
                  <a:t>Fock</a:t>
                </a:r>
                <a:r>
                  <a:rPr lang="en-MY" dirty="0"/>
                  <a:t> matrix can be written as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𝑟𝑠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𝑠𝑟</m:t>
                            </m:r>
                          </m:sub>
                        </m:sSub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𝑝𝑟</m:t>
                                </m:r>
                              </m:e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𝑞𝑠</m:t>
                                </m:r>
                              </m:e>
                            </m:d>
                            <m:r>
                              <a:rPr lang="en-MY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𝑝𝑟</m:t>
                                </m:r>
                              </m:e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𝑠𝑞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(4.70)</a:t>
                </a:r>
                <a:endParaRPr lang="en-MY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1467" t="-1752" r="-166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647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</a:t>
            </a:r>
            <a:endParaRPr lang="en-MY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MY" i="1" smtClean="0">
                        <a:latin typeface="Cambria Math"/>
                      </a:rPr>
                      <m:t>𝐸</m:t>
                    </m:r>
                    <m:r>
                      <a:rPr lang="en-MY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𝑝𝑞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𝑝𝑞</m:t>
                            </m:r>
                          </m:sub>
                        </m:sSub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𝑝𝑞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MY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MY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MY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MY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MY" i="1">
                              <a:latin typeface="Cambria Math"/>
                            </a:rPr>
                            <m:t>𝑝𝑞𝑟𝑠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MY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𝑝𝑞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MY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𝑠𝑟</m:t>
                              </m:r>
                            </m:sub>
                          </m:sSub>
                          <m:d>
                            <m:d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𝑝𝑟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𝑞𝑠</m:t>
                                  </m:r>
                                </m:e>
                              </m:d>
                              <m:r>
                                <a:rPr lang="en-MY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MY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MY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𝑝𝑟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𝑠𝑞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(4.71)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584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/>
              <a:t>Gaussian </a:t>
            </a:r>
            <a:r>
              <a:rPr lang="en-MY" b="1" dirty="0" smtClean="0"/>
              <a:t>function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r>
                          <a:rPr lang="en-MY" i="1">
                            <a:latin typeface="Cambria Math"/>
                          </a:rPr>
                          <m:t>𝑥</m:t>
                        </m:r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r>
                          <a:rPr lang="en-MY" i="1">
                            <a:latin typeface="Cambria Math"/>
                          </a:rPr>
                          <m:t>𝑦</m:t>
                        </m:r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r>
                          <a:rPr lang="en-MY" i="1">
                            <a:latin typeface="Cambria Math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MY" i="1">
                            <a:latin typeface="Cambria Math"/>
                          </a:rPr>
                        </m:ctrlPr>
                      </m:sSupPr>
                      <m:e>
                        <m:r>
                          <a:rPr lang="en-MY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MY" i="1">
                            <a:latin typeface="Cambria Math"/>
                          </a:rPr>
                          <m:t>−</m:t>
                        </m:r>
                        <m:r>
                          <a:rPr lang="en-MY" i="1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</m:box>
                                <m:r>
                                  <a:rPr lang="en-MY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(4.78)</a:t>
                </a:r>
                <a:endParaRPr lang="en-MY" dirty="0" smtClean="0"/>
              </a:p>
              <a:p>
                <a:r>
                  <a:rPr lang="en-MY" dirty="0"/>
                  <a:t>For </a:t>
                </a:r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𝑙</m:t>
                    </m:r>
                    <m:r>
                      <a:rPr lang="en-MY" i="1">
                        <a:latin typeface="Cambria Math"/>
                      </a:rPr>
                      <m:t>=0</m:t>
                    </m:r>
                  </m:oMath>
                </a14:m>
                <a:r>
                  <a:rPr lang="en-MY" dirty="0"/>
                  <a:t>, these functions are spherically symmetric, 1s-orbital is given as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MY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  <m:sup>
                        <m:r>
                          <a:rPr lang="en-MY" i="1">
                            <a:latin typeface="Cambria Math"/>
                          </a:rPr>
                          <m:t>(</m:t>
                        </m:r>
                        <m:r>
                          <a:rPr lang="en-MY" i="1">
                            <a:latin typeface="Cambria Math"/>
                          </a:rPr>
                          <m:t>𝑠</m:t>
                        </m:r>
                        <m:r>
                          <a:rPr lang="en-MY" i="1"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MY" i="1">
                            <a:latin typeface="Cambria Math"/>
                          </a:rPr>
                        </m:ctrlPr>
                      </m:sSupPr>
                      <m:e>
                        <m:r>
                          <a:rPr lang="en-MY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MY" i="1">
                            <a:latin typeface="Cambria Math"/>
                          </a:rPr>
                          <m:t>−</m:t>
                        </m:r>
                        <m:r>
                          <a:rPr lang="en-MY" i="1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</m:box>
                                <m:r>
                                  <a:rPr lang="en-MY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(4.81)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185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86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b="1" dirty="0"/>
              <a:t>Hamiltonian of a system of N electrons, K nuclei, with Z</a:t>
            </a:r>
            <a:r>
              <a:rPr lang="en-MY" b="1" baseline="-25000" dirty="0"/>
              <a:t>n</a:t>
            </a:r>
            <a:r>
              <a:rPr lang="en-MY" b="1" dirty="0"/>
              <a:t> charges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MY" i="1" smtClean="0">
                        <a:latin typeface="Cambria Math"/>
                      </a:rPr>
                      <m:t>𝐻</m:t>
                    </m:r>
                    <m:r>
                      <a:rPr lang="en-MY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𝑖</m:t>
                        </m:r>
                        <m:r>
                          <a:rPr lang="en-MY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  <m:r>
                              <a:rPr lang="en-MY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nary>
                    <m:r>
                      <a:rPr lang="en-MY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𝑛</m:t>
                        </m:r>
                        <m:r>
                          <a:rPr lang="en-MY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MY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4</m:t>
                        </m:r>
                        <m:r>
                          <a:rPr lang="en-MY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𝑖</m:t>
                        </m:r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r>
                          <a:rPr lang="en-MY" i="1">
                            <a:latin typeface="Cambria Math"/>
                          </a:rPr>
                          <m:t>𝑗</m:t>
                        </m:r>
                        <m:r>
                          <a:rPr lang="en-MY" i="1">
                            <a:latin typeface="Cambria Math"/>
                          </a:rPr>
                          <m:t>=1;</m:t>
                        </m:r>
                        <m:r>
                          <a:rPr lang="en-MY" i="1">
                            <a:latin typeface="Cambria Math"/>
                          </a:rPr>
                          <m:t>𝑖</m:t>
                        </m:r>
                        <m:r>
                          <a:rPr lang="en-MY" i="1">
                            <a:latin typeface="Cambria Math"/>
                          </a:rPr>
                          <m:t>≠</m:t>
                        </m:r>
                        <m:r>
                          <a:rPr lang="en-MY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sSub>
                                      <m:sSub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box>
                                <m:r>
                                  <a:rPr lang="en-MY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  <m:r>
                      <a:rPr lang="en-MY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4</m:t>
                        </m:r>
                        <m:r>
                          <a:rPr lang="en-MY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𝑛</m:t>
                        </m:r>
                        <m:r>
                          <a:rPr lang="en-MY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𝐾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MY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MY" i="1">
                                <a:latin typeface="Cambria Math"/>
                              </a:rPr>
                              <m:t>𝑖</m:t>
                            </m:r>
                            <m:r>
                              <a:rPr lang="en-MY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MY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f>
                              <m:f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sSub>
                                          <m:sSubPr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MY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MY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box>
                                    <m:r>
                                      <a:rPr lang="en-MY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nary>
                      </m:e>
                    </m:nary>
                    <m:r>
                      <a:rPr lang="en-MY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4</m:t>
                        </m:r>
                        <m:r>
                          <a:rPr lang="en-MY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𝑖</m:t>
                        </m:r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r>
                          <a:rPr lang="en-MY" i="1">
                            <a:latin typeface="Cambria Math"/>
                          </a:rPr>
                          <m:t>𝑗</m:t>
                        </m:r>
                        <m:r>
                          <a:rPr lang="en-MY" i="1">
                            <a:latin typeface="Cambria Math"/>
                          </a:rPr>
                          <m:t>=1;</m:t>
                        </m:r>
                        <m:r>
                          <a:rPr lang="en-MY" i="1">
                            <a:latin typeface="Cambria Math"/>
                          </a:rPr>
                          <m:t>𝑖</m:t>
                        </m:r>
                        <m:r>
                          <a:rPr lang="en-MY" i="1">
                            <a:latin typeface="Cambria Math"/>
                          </a:rPr>
                          <m:t>≠</m:t>
                        </m:r>
                        <m:r>
                          <a:rPr lang="en-MY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sSub>
                                      <m:sSub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box>
                                <m:r>
                                  <a:rPr lang="en-MY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(4.1)</a:t>
                </a:r>
                <a:endParaRPr lang="en-MY" dirty="0" smtClean="0"/>
              </a:p>
              <a:p>
                <a:r>
                  <a:rPr lang="en-MY" dirty="0"/>
                  <a:t>Index </a:t>
                </a:r>
                <a:r>
                  <a:rPr lang="en-MY" dirty="0" err="1"/>
                  <a:t>i</a:t>
                </a:r>
                <a:r>
                  <a:rPr lang="en-MY" dirty="0"/>
                  <a:t> for electrons, n for nuclei, m = electron mass, </a:t>
                </a:r>
                <a:r>
                  <a:rPr lang="en-MY" dirty="0" err="1"/>
                  <a:t>M</a:t>
                </a:r>
                <a:r>
                  <a:rPr lang="en-MY" baseline="-25000" dirty="0" err="1"/>
                  <a:t>n</a:t>
                </a:r>
                <a:r>
                  <a:rPr lang="en-MY" dirty="0"/>
                  <a:t> = nuclei masses.</a:t>
                </a:r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1467" r="-166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856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/>
              <a:t>The two-electron </a:t>
            </a:r>
            <a:r>
              <a:rPr lang="en-MY" b="1" dirty="0" smtClean="0"/>
              <a:t>integral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144000" cy="53340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MY" sz="25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MY" sz="2500" i="1">
                            <a:latin typeface="Cambria Math"/>
                          </a:rPr>
                          <m:t>1</m:t>
                        </m:r>
                        <m:r>
                          <a:rPr lang="en-MY" sz="2500" i="1">
                            <a:latin typeface="Cambria Math"/>
                          </a:rPr>
                          <m:t>𝑠</m:t>
                        </m:r>
                        <m:r>
                          <a:rPr lang="en-MY" sz="2500" i="1">
                            <a:latin typeface="Cambria Math"/>
                          </a:rPr>
                          <m:t>,</m:t>
                        </m:r>
                        <m:r>
                          <a:rPr lang="en-MY" sz="2500" i="1">
                            <a:latin typeface="Cambria Math"/>
                          </a:rPr>
                          <m:t>𝛼</m:t>
                        </m:r>
                        <m:r>
                          <a:rPr lang="en-MY" sz="2500" i="1">
                            <a:latin typeface="Cambria Math"/>
                          </a:rPr>
                          <m:t>,</m:t>
                        </m:r>
                        <m:r>
                          <a:rPr lang="en-MY" sz="2500" i="1">
                            <a:latin typeface="Cambria Math"/>
                          </a:rPr>
                          <m:t>𝐴</m:t>
                        </m:r>
                        <m:r>
                          <a:rPr lang="en-MY" sz="2500" i="1">
                            <a:latin typeface="Cambria Math"/>
                          </a:rPr>
                          <m:t>;1</m:t>
                        </m:r>
                        <m:r>
                          <a:rPr lang="en-MY" sz="2500" i="1">
                            <a:latin typeface="Cambria Math"/>
                          </a:rPr>
                          <m:t>𝑠</m:t>
                        </m:r>
                        <m:r>
                          <a:rPr lang="en-MY" sz="2500" i="1">
                            <a:latin typeface="Cambria Math"/>
                          </a:rPr>
                          <m:t>,</m:t>
                        </m:r>
                        <m:r>
                          <a:rPr lang="en-MY" sz="2500" i="1">
                            <a:latin typeface="Cambria Math"/>
                          </a:rPr>
                          <m:t>𝛽</m:t>
                        </m:r>
                        <m:r>
                          <a:rPr lang="en-MY" sz="2500" i="1">
                            <a:latin typeface="Cambria Math"/>
                          </a:rPr>
                          <m:t>,</m:t>
                        </m:r>
                        <m:r>
                          <a:rPr lang="en-MY" sz="2500" i="1">
                            <a:latin typeface="Cambria Math"/>
                          </a:rPr>
                          <m:t>𝐵</m:t>
                        </m:r>
                      </m:e>
                      <m:e>
                        <m:r>
                          <a:rPr lang="en-MY" sz="2500" i="1">
                            <a:latin typeface="Cambria Math"/>
                          </a:rPr>
                          <m:t>𝑔</m:t>
                        </m:r>
                      </m:e>
                      <m:e>
                        <m:r>
                          <a:rPr lang="en-MY" sz="2500" i="1">
                            <a:latin typeface="Cambria Math"/>
                          </a:rPr>
                          <m:t>1</m:t>
                        </m:r>
                        <m:r>
                          <a:rPr lang="en-MY" sz="2500" i="1">
                            <a:latin typeface="Cambria Math"/>
                          </a:rPr>
                          <m:t>𝑠</m:t>
                        </m:r>
                        <m:r>
                          <a:rPr lang="en-MY" sz="2500" i="1">
                            <a:latin typeface="Cambria Math"/>
                          </a:rPr>
                          <m:t>,</m:t>
                        </m:r>
                        <m:r>
                          <a:rPr lang="en-MY" sz="2500" i="1">
                            <a:latin typeface="Cambria Math"/>
                          </a:rPr>
                          <m:t>𝛾</m:t>
                        </m:r>
                        <m:r>
                          <a:rPr lang="en-MY" sz="2500" i="1">
                            <a:latin typeface="Cambria Math"/>
                          </a:rPr>
                          <m:t>,</m:t>
                        </m:r>
                        <m:r>
                          <a:rPr lang="en-MY" sz="2500" i="1">
                            <a:latin typeface="Cambria Math"/>
                          </a:rPr>
                          <m:t>𝐶</m:t>
                        </m:r>
                        <m:r>
                          <a:rPr lang="en-MY" sz="2500" i="1">
                            <a:latin typeface="Cambria Math"/>
                          </a:rPr>
                          <m:t>;1</m:t>
                        </m:r>
                        <m:r>
                          <a:rPr lang="en-MY" sz="2500" i="1">
                            <a:latin typeface="Cambria Math"/>
                          </a:rPr>
                          <m:t>𝑠</m:t>
                        </m:r>
                        <m:r>
                          <a:rPr lang="en-MY" sz="2500" i="1">
                            <a:latin typeface="Cambria Math"/>
                          </a:rPr>
                          <m:t>,</m:t>
                        </m:r>
                        <m:r>
                          <a:rPr lang="en-MY" sz="2500" i="1">
                            <a:latin typeface="Cambria Math"/>
                          </a:rPr>
                          <m:t>𝛿</m:t>
                        </m:r>
                        <m:r>
                          <a:rPr lang="en-MY" sz="2500" i="1">
                            <a:latin typeface="Cambria Math"/>
                          </a:rPr>
                          <m:t>,</m:t>
                        </m:r>
                        <m:r>
                          <a:rPr lang="en-MY" sz="2500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endParaRPr lang="en-US" sz="25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sz="25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MY" sz="25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MY" sz="25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MY" sz="25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MY" sz="25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MY" sz="25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MY" sz="25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sz="25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sz="2500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sz="2500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sz="25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box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MY" sz="25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MY" sz="2500" i="1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MY" sz="2500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MY" sz="2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MY" sz="25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sz="25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sz="2500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sz="2500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sz="25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box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MY" sz="25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MY" sz="2500" i="1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MY" sz="2500" i="1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MY" sz="2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f>
                            <m:f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MY" sz="25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MY" sz="25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MY" sz="2500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MY" sz="25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sz="25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sz="2500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sz="2500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sz="25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box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MY" sz="25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MY" sz="2500" i="1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MY" sz="2500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MY" sz="2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MY" sz="25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MY" sz="2500" i="1">
                                      <a:latin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sSub>
                                            <m:sSubPr>
                                              <m:ctrlPr>
                                                <a:rPr lang="en-MY" sz="25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MY" sz="2500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MY" sz="2500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MY" sz="25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box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MY" sz="25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MY" sz="2500" i="1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MY" sz="25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MY" sz="2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MY" sz="25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MY" sz="25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MY" sz="25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𝛾</m:t>
                              </m:r>
                            </m:e>
                          </m:d>
                          <m:d>
                            <m:d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𝛿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MY" sz="25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𝛿</m:t>
                              </m:r>
                            </m:e>
                          </m:rad>
                        </m:den>
                      </m:f>
                      <m:r>
                        <a:rPr lang="en-MY" sz="2500" i="1">
                          <a:latin typeface="Cambria Math"/>
                        </a:rPr>
                        <m:t>×</m:t>
                      </m:r>
                      <m:r>
                        <a:rPr lang="en-MY" sz="2500" i="1">
                          <a:latin typeface="Cambria Math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MY" sz="25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MY" sz="25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MY" sz="2500" i="1">
                                  <a:latin typeface="Cambria Math"/>
                                </a:rPr>
                                <m:t>𝛼𝛾</m:t>
                              </m:r>
                            </m:num>
                            <m:den>
                              <m:r>
                                <a:rPr lang="en-MY" sz="25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𝛾𝛾</m:t>
                              </m:r>
                            </m:den>
                          </m:f>
                          <m:sSup>
                            <m:sSup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MY" sz="25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MY" sz="25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MY" sz="25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MY" sz="25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MY" sz="25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MY" sz="2500" i="1">
                                  <a:latin typeface="Cambria Math"/>
                                </a:rPr>
                                <m:t>𝛽𝛿</m:t>
                              </m:r>
                            </m:num>
                            <m:den>
                              <m:r>
                                <a:rPr lang="en-MY" sz="25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MY" sz="2500" i="1">
                                  <a:latin typeface="Cambria Math"/>
                                </a:rPr>
                                <m:t>𝛿</m:t>
                              </m:r>
                            </m:den>
                          </m:f>
                          <m:sSup>
                            <m:sSup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MY" sz="25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MY" sz="25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MY" sz="25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MY" sz="25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MY" sz="25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MY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MY" sz="25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MY" sz="25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MY" sz="25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MY" sz="25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MY" sz="25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MY" sz="25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MY" sz="2500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MY" sz="25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MY" sz="2500" i="1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MY" sz="25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MY" sz="25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MY" sz="2500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MY" sz="25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MY" sz="2500" i="1"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MY" sz="25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MY" sz="2500" i="1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MY" sz="25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MY" sz="2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MY" sz="25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en-MY" sz="25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MY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MY" sz="25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MY" sz="25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MY" sz="2500" i="1">
                                          <a:latin typeface="Cambria Math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MY" sz="25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MY" sz="2500" dirty="0" smtClean="0"/>
              </a:p>
              <a:p>
                <a:pPr marL="0" indent="0" algn="r">
                  <a:buNone/>
                </a:pPr>
                <a:r>
                  <a:rPr lang="en-US" sz="2400" dirty="0" smtClean="0"/>
                  <a:t>(4.123)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sz="2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MY" sz="26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MY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MY" sz="2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sz="2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sz="2600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MY" sz="2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sz="2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sz="2600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MY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MY" sz="26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sz="2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MY" sz="2600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MY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MY" sz="2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sz="2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sz="2600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MY" sz="2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sz="2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sz="2600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MY" sz="26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MY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MY" sz="26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sz="2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MY" sz="26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MY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MY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MY" sz="2600" i="1">
                        <a:latin typeface="Cambria Math"/>
                      </a:rPr>
                      <m:t>=</m:t>
                    </m:r>
                    <m:r>
                      <a:rPr lang="en-MY" sz="2600" i="1">
                        <a:latin typeface="Cambria Math"/>
                      </a:rPr>
                      <m:t>𝑒𝑟𝑓</m:t>
                    </m:r>
                    <m:d>
                      <m:dPr>
                        <m:ctrlPr>
                          <a:rPr lang="en-MY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MY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MY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MY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sz="2600" i="1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MY" sz="2600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limLoc m:val="subSup"/>
                        <m:ctrlPr>
                          <a:rPr lang="en-MY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sz="2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MY" sz="2600" i="1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MY" sz="26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MY" sz="26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MY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MY" sz="2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MY" sz="26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MY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MY" sz="2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MY" sz="2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MY" sz="26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MY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MY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144000" cy="5334000"/>
              </a:xfrm>
              <a:blipFill rotWithShape="1">
                <a:blip r:embed="rId2"/>
                <a:stretch>
                  <a:fillRect l="-933" t="-571" r="-1000" b="-182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779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453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Born-Oppenheimer approximation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Y" dirty="0" smtClean="0"/>
                  <a:t>Nuclei </a:t>
                </a:r>
                <a:r>
                  <a:rPr lang="en-MY" dirty="0"/>
                  <a:t>are much heavier that they move much slower than </a:t>
                </a:r>
                <a:r>
                  <a:rPr lang="en-MY" dirty="0" smtClean="0"/>
                  <a:t>electron.</a:t>
                </a:r>
                <a:endParaRPr lang="en-MY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𝐵𝑂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𝑖</m:t>
                        </m:r>
                        <m:r>
                          <a:rPr lang="en-MY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  <m:r>
                              <a:rPr lang="en-MY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nary>
                    <m:r>
                      <a:rPr lang="en-MY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4</m:t>
                        </m:r>
                        <m:r>
                          <a:rPr lang="en-MY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𝑖</m:t>
                        </m:r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r>
                          <a:rPr lang="en-MY" i="1">
                            <a:latin typeface="Cambria Math"/>
                          </a:rPr>
                          <m:t>𝑗</m:t>
                        </m:r>
                        <m:r>
                          <a:rPr lang="en-MY" i="1">
                            <a:latin typeface="Cambria Math"/>
                          </a:rPr>
                          <m:t>=1;</m:t>
                        </m:r>
                        <m:r>
                          <a:rPr lang="en-MY" i="1">
                            <a:latin typeface="Cambria Math"/>
                          </a:rPr>
                          <m:t>𝑖</m:t>
                        </m:r>
                        <m:r>
                          <a:rPr lang="en-MY" i="1">
                            <a:latin typeface="Cambria Math"/>
                          </a:rPr>
                          <m:t>≠</m:t>
                        </m:r>
                        <m:r>
                          <a:rPr lang="en-MY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sSub>
                                      <m:sSub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box>
                                <m:r>
                                  <a:rPr lang="en-MY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  <m:r>
                      <a:rPr lang="en-MY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4</m:t>
                        </m:r>
                        <m:r>
                          <a:rPr lang="en-MY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𝑛</m:t>
                        </m:r>
                        <m:r>
                          <a:rPr lang="en-MY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𝐾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MY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MY" i="1">
                                <a:latin typeface="Cambria Math"/>
                              </a:rPr>
                              <m:t>𝑖</m:t>
                            </m:r>
                            <m:r>
                              <a:rPr lang="en-MY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MY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f>
                              <m:f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sSub>
                                          <m:sSubPr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MY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MY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box>
                                    <m:r>
                                      <a:rPr lang="en-MY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(4.2)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00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97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b="1" dirty="0"/>
              <a:t>The independent-particle (IP)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Y" dirty="0"/>
                  <a:t>Further approximation reduce the 2</a:t>
                </a:r>
                <a:r>
                  <a:rPr lang="en-MY" baseline="30000" dirty="0"/>
                  <a:t>nd</a:t>
                </a:r>
                <a:r>
                  <a:rPr lang="en-MY" dirty="0"/>
                  <a:t> term of (4.2) to an uncoupled </a:t>
                </a:r>
                <a:r>
                  <a:rPr lang="en-MY" dirty="0" smtClean="0"/>
                  <a:t>Hamiltonian.</a:t>
                </a:r>
                <a:endParaRPr lang="en-MY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𝐼𝑃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𝑖</m:t>
                        </m:r>
                        <m:r>
                          <a:rPr lang="en-MY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MY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MY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MY" i="1">
                                <a:latin typeface="Cambria Math"/>
                              </a:rPr>
                              <m:t>+</m:t>
                            </m:r>
                            <m:r>
                              <a:rPr lang="en-MY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(4.3)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51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b="1" dirty="0" smtClean="0"/>
              <a:t>Anti-symmetric </a:t>
            </a:r>
            <a:r>
              <a:rPr lang="en-MY" b="1" dirty="0"/>
              <a:t>trial wave function for ground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MY" smtClean="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MY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r>
                      <a:rPr lang="en-MY" i="1">
                        <a:latin typeface="Cambria Math"/>
                      </a:rPr>
                      <m:t>𝜙</m:t>
                    </m:r>
                    <m:r>
                      <a:rPr lang="en-MY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MY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)</m:t>
                    </m:r>
                    <m:r>
                      <a:rPr lang="en-MY" i="1">
                        <a:latin typeface="Cambria Math"/>
                      </a:rPr>
                      <m:t>𝜙</m:t>
                    </m:r>
                    <m:r>
                      <a:rPr lang="en-MY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MY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MY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r>
                          <a:rPr lang="en-MY" i="1"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MY" i="1">
                            <a:latin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MY" i="1">
                            <a:latin typeface="Cambria Math"/>
                          </a:rPr>
                          <m:t>−</m:t>
                        </m:r>
                        <m:r>
                          <a:rPr lang="en-MY" i="1">
                            <a:latin typeface="Cambria Math"/>
                          </a:rPr>
                          <m:t>𝛼</m:t>
                        </m:r>
                        <m:r>
                          <a:rPr lang="en-MY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)</m:t>
                        </m:r>
                        <m:r>
                          <a:rPr lang="en-MY" i="1">
                            <a:latin typeface="Cambria Math"/>
                          </a:rPr>
                          <m:t>𝛽</m:t>
                        </m:r>
                        <m:r>
                          <a:rPr lang="en-MY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(4.4)</a:t>
                </a:r>
                <a:endParaRPr lang="en-MY" dirty="0" smtClean="0"/>
              </a:p>
              <a:p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r>
                          <a:rPr lang="en-MY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</m:oMath>
                </a14:m>
                <a:r>
                  <a:rPr lang="en-MY" dirty="0"/>
                  <a:t> spin up, </a:t>
                </a:r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r>
                          <a:rPr lang="en-MY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</m:oMath>
                </a14:m>
                <a:r>
                  <a:rPr lang="en-MY" dirty="0"/>
                  <a:t> spin down, </a:t>
                </a:r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𝜙</m:t>
                    </m:r>
                  </m:oMath>
                </a14:m>
                <a:r>
                  <a:rPr lang="en-MY" dirty="0"/>
                  <a:t> is an orbital which share the same basis.</a:t>
                </a:r>
                <a:endParaRPr lang="en-MY" dirty="0" smtClean="0"/>
              </a:p>
              <a:p>
                <a:r>
                  <a:rPr lang="en-MY" dirty="0" smtClean="0"/>
                  <a:t>The </a:t>
                </a:r>
                <a:r>
                  <a:rPr lang="en-MY" dirty="0"/>
                  <a:t>coordinates of the wave function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MY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MY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MY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MY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MY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MY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MY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213" r="-185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0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b="1" dirty="0"/>
              <a:t>Born-Oppenheimer Hamiltonian for the helium atom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MY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𝐵𝑂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MY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>
                                <a:latin typeface="Cambria Math"/>
                              </a:rPr>
                              <m:t>𝛻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MY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MY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MY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MY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>
                                <a:latin typeface="Cambria Math"/>
                              </a:rPr>
                              <m:t>𝛻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MY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MY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boxPr>
                              <m:e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box>
                            <m:r>
                              <a:rPr lang="en-MY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MY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MY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MY" i="1">
                            <a:latin typeface="Cambria Math"/>
                          </a:rPr>
                        </m:ctrlPr>
                      </m:fPr>
                      <m:num>
                        <m:r>
                          <a:rPr lang="en-MY" i="1">
                            <a:latin typeface="Cambria Math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(4.5)</a:t>
                </a:r>
              </a:p>
              <a:p>
                <a:r>
                  <a:rPr lang="en-MY" dirty="0"/>
                  <a:t>Acting on (4.4</a:t>
                </a:r>
                <a:r>
                  <a:rPr lang="en-MY" dirty="0" smtClean="0"/>
                  <a:t>),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r>
                          <a:rPr lang="en-MY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>
                                    <a:latin typeface="Cambria Math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MY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>
                                    <a:latin typeface="Cambria Math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MY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MY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MY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sSub>
                                      <m:sSub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ox>
                                <m:r>
                                  <a:rPr lang="en-MY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MY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MY" i="1">
                        <a:latin typeface="Cambria Math"/>
                      </a:rPr>
                      <m:t> </m:t>
                    </m:r>
                    <m:r>
                      <a:rPr lang="en-MY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MY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>
                          <a:latin typeface="Cambria Math"/>
                        </a:rPr>
                        <m:t>=</m:t>
                      </m:r>
                      <m:r>
                        <a:rPr lang="en-MY" i="1">
                          <a:latin typeface="Cambria Math"/>
                        </a:rPr>
                        <m:t>𝐸</m:t>
                      </m:r>
                      <m:r>
                        <a:rPr lang="en-MY" i="1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MY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MY" i="1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MY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MY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MY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MY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(4.6)</a:t>
                </a:r>
                <a:endParaRPr lang="en-MY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185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57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MY" dirty="0" smtClean="0"/>
                  <a:t>multiply both side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MY" i="1">
                            <a:latin typeface="Cambria Math"/>
                          </a:rPr>
                        </m:ctrlPr>
                      </m:sSupPr>
                      <m:e>
                        <m:r>
                          <a:rPr lang="en-MY" i="1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MY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MY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MY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MY" i="1">
                        <a:latin typeface="Cambria Math"/>
                      </a:rPr>
                      <m:t>)</m:t>
                    </m:r>
                  </m:oMath>
                </a14:m>
                <a:r>
                  <a:rPr lang="en-MY" dirty="0"/>
                  <a:t> and integrate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MY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MY" dirty="0"/>
                  <a:t> 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r>
                          <a:rPr lang="en-MY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MY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>
                                    <a:latin typeface="Cambria Math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MY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M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MY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MY" i="1">
                            <a:latin typeface="Cambria Math"/>
                          </a:rPr>
                          <m:t>+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MY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MY" i="1">
                                        <a:latin typeface="Cambria Math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MY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MY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MY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MY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MY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sSub>
                                          <m:sSubPr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MY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MY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box>
                                    <m:r>
                                      <a:rPr lang="en-MY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MY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MY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MY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MY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nary>
                      </m:e>
                    </m:d>
                    <m:r>
                      <a:rPr lang="en-MY" i="1">
                        <a:latin typeface="Cambria Math"/>
                      </a:rPr>
                      <m:t> </m:t>
                    </m:r>
                    <m:r>
                      <a:rPr lang="en-MY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MY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MY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MY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MY" i="1">
                          <a:latin typeface="Cambria Math"/>
                        </a:rPr>
                        <m:t>𝜙</m:t>
                      </m:r>
                      <m:r>
                        <a:rPr lang="en-MY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MY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MY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MY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MY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MY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(4.7)</a:t>
                </a:r>
                <a:endParaRPr lang="en-MY" dirty="0" smtClean="0"/>
              </a:p>
              <a:p>
                <a:r>
                  <a:rPr lang="en-MY" dirty="0"/>
                  <a:t>All the integrals which yield constant multiple of </a:t>
                </a:r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MY" dirty="0"/>
                  <a:t> are absorbed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MY" i="1">
                            <a:latin typeface="Cambria Math"/>
                          </a:rPr>
                        </m:ctrlPr>
                      </m:sSupPr>
                      <m:e>
                        <m:r>
                          <a:rPr lang="en-MY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MY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MY" dirty="0"/>
                  <a:t>. </a:t>
                </a:r>
                <a:endParaRPr lang="en-MY" dirty="0" smtClean="0"/>
              </a:p>
              <a:p>
                <a:r>
                  <a:rPr lang="en-MY" dirty="0" smtClean="0"/>
                  <a:t>Hereby</a:t>
                </a:r>
                <a:r>
                  <a:rPr lang="en-MY" dirty="0"/>
                  <a:t>, we have used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MY" i="1">
                            <a:latin typeface="Cambria Math"/>
                          </a:rPr>
                        </m:ctrlPr>
                      </m:sSupPr>
                      <m:e>
                        <m:r>
                          <a:rPr lang="en-MY" i="1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MY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MY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i="1">
                            <a:latin typeface="Cambria Math"/>
                          </a:rPr>
                        </m:ctrlPr>
                      </m:sSubPr>
                      <m:e>
                        <m:r>
                          <a:rPr lang="en-MY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MY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MY" dirty="0"/>
                  <a:t>. </a:t>
                </a:r>
                <a:endParaRPr lang="en-MY" dirty="0" smtClean="0"/>
              </a:p>
              <a:p>
                <a:r>
                  <a:rPr lang="en-MY" dirty="0" smtClean="0"/>
                  <a:t>Equation </a:t>
                </a:r>
                <a:r>
                  <a:rPr lang="en-MY" dirty="0"/>
                  <a:t>(4.7) is self-consistent.</a:t>
                </a:r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2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 smtClean="0"/>
              <a:t>Basis functions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Y" dirty="0" smtClean="0"/>
                  <a:t>Beyond </a:t>
                </a:r>
                <a:r>
                  <a:rPr lang="en-MY" dirty="0"/>
                  <a:t>restricting the wave function to be uncorrelated; by writing it as a linear combination of 4 fixed, real basis functions.</a:t>
                </a:r>
              </a:p>
              <a:p>
                <a14:m>
                  <m:oMath xmlns:m="http://schemas.openxmlformats.org/officeDocument/2006/math">
                    <m:r>
                      <a:rPr lang="en-MY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MY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MY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MY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MY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MY" i="1">
                            <a:latin typeface="Cambria Math"/>
                          </a:rPr>
                        </m:ctrlPr>
                      </m:naryPr>
                      <m:sub>
                        <m:r>
                          <a:rPr lang="en-MY" i="1">
                            <a:latin typeface="Cambria Math"/>
                          </a:rPr>
                          <m:t>𝑝</m:t>
                        </m:r>
                        <m:r>
                          <a:rPr lang="en-MY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MY" i="1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M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MY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MY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MY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MY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endParaRPr lang="en-MY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(4.12)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228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3164</Words>
  <Application>Microsoft Office PowerPoint</Application>
  <PresentationFormat>On-screen Show (4:3)</PresentationFormat>
  <Paragraphs>162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ZCE 111 Computational Physics Semester Project Ng Wei Chun, 105525</vt:lpstr>
      <vt:lpstr>Helium Ground State with Gaussian s-basis Function</vt:lpstr>
      <vt:lpstr>Hamiltonian of a system of N electrons, K nuclei, with Zn charges</vt:lpstr>
      <vt:lpstr>Born-Oppenheimer approximation</vt:lpstr>
      <vt:lpstr>The independent-particle (IP) Hamiltonian</vt:lpstr>
      <vt:lpstr>Anti-symmetric trial wave function for ground state</vt:lpstr>
      <vt:lpstr>Born-Oppenheimer Hamiltonian for the helium atom</vt:lpstr>
      <vt:lpstr>PowerPoint Presentation</vt:lpstr>
      <vt:lpstr>Basis functions</vt:lpstr>
      <vt:lpstr>PowerPoint Presentation</vt:lpstr>
      <vt:lpstr>PowerPoint Presentation</vt:lpstr>
      <vt:lpstr>"Gaussian s-basis function"</vt:lpstr>
      <vt:lpstr>Program flow</vt:lpstr>
      <vt:lpstr>PowerPoint Presentation</vt:lpstr>
      <vt:lpstr>PowerPoint Presentation</vt:lpstr>
      <vt:lpstr>General Hartree-Fock Method</vt:lpstr>
      <vt:lpstr>Particle-exchange operator, P_ij</vt:lpstr>
      <vt:lpstr>Spin-orbitals permuted</vt:lpstr>
      <vt:lpstr>Slater determinant</vt:lpstr>
      <vt:lpstr>Hartree equation </vt:lpstr>
      <vt:lpstr>Linear combinations of a finite number of basis states χ_p</vt:lpstr>
      <vt:lpstr>General form of the Fock operator </vt:lpstr>
      <vt:lpstr>PowerPoint Presentation</vt:lpstr>
      <vt:lpstr>Fock operator </vt:lpstr>
      <vt:lpstr>Roothaan equation</vt:lpstr>
      <vt:lpstr>Matrix F</vt:lpstr>
      <vt:lpstr>Density matrix </vt:lpstr>
      <vt:lpstr>Energy</vt:lpstr>
      <vt:lpstr>Gaussian function</vt:lpstr>
      <vt:lpstr>The two-electron integral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WeiChun</dc:creator>
  <cp:lastModifiedBy>WeiChun</cp:lastModifiedBy>
  <cp:revision>15</cp:revision>
  <dcterms:created xsi:type="dcterms:W3CDTF">2012-07-03T05:25:25Z</dcterms:created>
  <dcterms:modified xsi:type="dcterms:W3CDTF">2012-07-04T03:07:03Z</dcterms:modified>
</cp:coreProperties>
</file>